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2"/>
  </p:notesMasterIdLst>
  <p:sldIdLst>
    <p:sldId id="256" r:id="rId2"/>
    <p:sldId id="258" r:id="rId3"/>
    <p:sldId id="275" r:id="rId4"/>
    <p:sldId id="261" r:id="rId5"/>
    <p:sldId id="280" r:id="rId6"/>
    <p:sldId id="279" r:id="rId7"/>
    <p:sldId id="262" r:id="rId8"/>
    <p:sldId id="263" r:id="rId9"/>
    <p:sldId id="265" r:id="rId10"/>
    <p:sldId id="266" r:id="rId11"/>
    <p:sldId id="264" r:id="rId12"/>
    <p:sldId id="267" r:id="rId13"/>
    <p:sldId id="268" r:id="rId14"/>
    <p:sldId id="269" r:id="rId15"/>
    <p:sldId id="271" r:id="rId16"/>
    <p:sldId id="270" r:id="rId17"/>
    <p:sldId id="272" r:id="rId18"/>
    <p:sldId id="273" r:id="rId19"/>
    <p:sldId id="277" r:id="rId20"/>
    <p:sldId id="27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66934" autoAdjust="0"/>
  </p:normalViewPr>
  <p:slideViewPr>
    <p:cSldViewPr snapToGrid="0">
      <p:cViewPr varScale="1">
        <p:scale>
          <a:sx n="58" d="100"/>
          <a:sy n="58" d="100"/>
        </p:scale>
        <p:origin x="1598"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9/22/2021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 </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Remarque : il ne s'agit que d'un exemple ; les pays développeront le leur.</a:t>
            </a:r>
          </a:p>
          <a:p>
            <a:endParaRPr lang="fr-FR" dirty="0"/>
          </a:p>
          <a:p>
            <a:r>
              <a:rPr lang="fr-FR" dirty="0"/>
              <a:t>Question à poser aux participants:</a:t>
            </a:r>
          </a:p>
          <a:p>
            <a:r>
              <a:rPr lang="fr-FR" dirty="0"/>
              <a:t>Que voulez-vous savoir d'un autre pays ?</a:t>
            </a:r>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1454834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Il ne s'agit que d'un exemple ; les pays peuvent utiliser leur propre système.</a:t>
            </a:r>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4282722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Il ne s'agit que d'un exemple ; les pays peuvent utiliser leur propre système.</a:t>
            </a:r>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2066969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sz="1200" b="1" kern="1200" dirty="0">
                <a:solidFill>
                  <a:schemeClr val="tx1"/>
                </a:solidFill>
                <a:effectLst/>
                <a:latin typeface="+mn-lt"/>
                <a:ea typeface="+mn-ea"/>
                <a:cs typeface="+mn-cs"/>
              </a:rPr>
              <a:t>Tableau de conférence des participants : </a:t>
            </a:r>
            <a:r>
              <a:rPr lang="fr-FR" sz="1200" b="0" kern="1200" dirty="0">
                <a:solidFill>
                  <a:schemeClr val="tx1"/>
                </a:solidFill>
                <a:effectLst/>
                <a:latin typeface="+mn-lt"/>
                <a:ea typeface="+mn-ea"/>
                <a:cs typeface="+mn-cs"/>
              </a:rPr>
              <a:t>Demandez à un facilitateur d'apporter le papier de conférence à l'avant de la salle</a:t>
            </a:r>
            <a:r>
              <a:rPr lang="fr-FR" sz="1200" b="1" kern="1200" dirty="0">
                <a:solidFill>
                  <a:schemeClr val="tx1"/>
                </a:solidFill>
                <a:effectLst/>
                <a:latin typeface="+mn-lt"/>
                <a:ea typeface="+mn-ea"/>
                <a:cs typeface="+mn-cs"/>
              </a:rPr>
              <a:t>. </a:t>
            </a:r>
            <a:r>
              <a:rPr lang="fr-FR" sz="1200" b="0" kern="1200" dirty="0">
                <a:solidFill>
                  <a:schemeClr val="tx1"/>
                </a:solidFill>
                <a:effectLst/>
                <a:latin typeface="+mn-lt"/>
                <a:ea typeface="+mn-ea"/>
                <a:cs typeface="+mn-cs"/>
              </a:rPr>
              <a:t>Demandez à l'un des participants qui du point d’entrée terrestre de venir à l'avant de la salle et de dessiner cette diapositive sur un papier de conférence (vous pouvez omettre le pays C). Dites que le pays A est [pays du programme de formation des maitres] et que le pays B est [un pays voisin]. Demandez-leur d'indiquer les homologues qu'ils connaissent pour chacun d'eux.</a:t>
            </a:r>
            <a:endParaRPr lang="en-US" sz="1200" b="0" kern="1200" dirty="0">
              <a:solidFill>
                <a:schemeClr val="tx1"/>
              </a:solidFill>
              <a:effectLst/>
              <a:latin typeface="+mn-lt"/>
              <a:ea typeface="+mn-ea"/>
              <a:cs typeface="+mn-cs"/>
            </a:endParaRPr>
          </a:p>
          <a:p>
            <a:endParaRPr lang="en-US" dirty="0"/>
          </a:p>
          <a:p>
            <a:r>
              <a:rPr lang="fr-FR" dirty="0"/>
              <a:t>Qui remplirait les cases ?</a:t>
            </a:r>
          </a:p>
          <a:p>
            <a:r>
              <a:rPr lang="fr-FR" dirty="0"/>
              <a:t>Que se passe-t-il si le pays voisin n'a pas d'homologue direct, par exemple s'il n'a pas de personne au niveau intermédiaire ou s'il ne veut pas que la communication se fasse au niveau local ?</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2633398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449025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Questions à poser aux participants:</a:t>
            </a:r>
          </a:p>
          <a:p>
            <a:endParaRPr lang="fr-FR" i="1" dirty="0"/>
          </a:p>
          <a:p>
            <a:r>
              <a:rPr lang="fr-FR" i="0" dirty="0"/>
              <a:t>Combien de districts doivent être représentés à une réunion ; par exemple, trois districts contigus le long de la frontière doivent-ils se joindre, seulement 2, 5 ? Quand est-ce que c'est trop ?</a:t>
            </a:r>
          </a:p>
          <a:p>
            <a:r>
              <a:rPr lang="fr-FR" i="0" dirty="0"/>
              <a:t>Quelles parties prenantes devraient assister à une réunion transfrontalière ?</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1809300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Pendant une réunion, répartissez les participants en groupes de travail.</a:t>
            </a:r>
          </a:p>
          <a:p>
            <a:r>
              <a:rPr lang="fr-FR" dirty="0"/>
              <a:t>Utilisez un scénario pour guider les discussions ; par exemple : "Ce matin, vous avez entendu parler d'un cas dans votre pays avec un voyage récent dans un pays voisin. Que devez-vous collecter/savoir avant de déterminer si vous devez prévenir le pays voisin ? Qui appelleriez-vous ?", etc.</a:t>
            </a:r>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dirty="0"/>
          </a:p>
        </p:txBody>
      </p:sp>
    </p:spTree>
    <p:extLst>
      <p:ext uri="{BB962C8B-B14F-4D97-AF65-F5344CB8AC3E}">
        <p14:creationId xmlns:p14="http://schemas.microsoft.com/office/powerpoint/2010/main" val="2010172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18</a:t>
            </a:fld>
            <a:endParaRPr lang="en-US" dirty="0"/>
          </a:p>
        </p:txBody>
      </p:sp>
    </p:spTree>
    <p:extLst>
      <p:ext uri="{BB962C8B-B14F-4D97-AF65-F5344CB8AC3E}">
        <p14:creationId xmlns:p14="http://schemas.microsoft.com/office/powerpoint/2010/main" val="3948810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800" dirty="0">
                <a:effectLst/>
                <a:latin typeface="Calibri" panose="020F0502020204030204" pitchFamily="34" charset="0"/>
                <a:ea typeface="Times New Roman" panose="02020603050405020304" pitchFamily="18" charset="0"/>
              </a:rPr>
              <a:t>Il y a beaucoup de structures ou de personnes / points focaux qui coordonnent </a:t>
            </a:r>
          </a:p>
          <a:p>
            <a:r>
              <a:rPr lang="fr-FR" sz="1800" dirty="0">
                <a:effectLst/>
                <a:latin typeface="Calibri" panose="020F0502020204030204" pitchFamily="34" charset="0"/>
                <a:ea typeface="Times New Roman" panose="02020603050405020304" pitchFamily="18" charset="0"/>
              </a:rPr>
              <a:t>Après la réunion, les systèmes et les ressources continueront d'être soutenus par ces points importants.</a:t>
            </a:r>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19</a:t>
            </a:fld>
            <a:endParaRPr lang="en-US" dirty="0"/>
          </a:p>
        </p:txBody>
      </p:sp>
    </p:spTree>
    <p:extLst>
      <p:ext uri="{BB962C8B-B14F-4D97-AF65-F5344CB8AC3E}">
        <p14:creationId xmlns:p14="http://schemas.microsoft.com/office/powerpoint/2010/main" val="20862074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kern="1200" dirty="0">
                <a:solidFill>
                  <a:schemeClr val="tx1"/>
                </a:solidFill>
                <a:effectLst/>
                <a:latin typeface="+mn-lt"/>
                <a:ea typeface="+mn-ea"/>
                <a:cs typeface="+mn-cs"/>
              </a:rPr>
              <a:t>Demandez aux participants de partager leurs expériences professionnelles</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Demandez à un autre participant de venir à l'avant de la salle et de partager son expérience en matière de partage d'informations transfrontalières. À quelles réunions transfrontalières a-t-il participé ? De quoi ont-ils discuté ? Des protocoles de partage transfrontalier des maladies ont-ils été créés ? Comment ont-ils été utilisés ?</a:t>
            </a:r>
          </a:p>
        </p:txBody>
      </p:sp>
      <p:sp>
        <p:nvSpPr>
          <p:cNvPr id="4" name="Slide Number Placeholder 3"/>
          <p:cNvSpPr>
            <a:spLocks noGrp="1"/>
          </p:cNvSpPr>
          <p:nvPr>
            <p:ph type="sldNum" sz="quarter" idx="10"/>
          </p:nvPr>
        </p:nvSpPr>
        <p:spPr/>
        <p:txBody>
          <a:bodyPr/>
          <a:lstStyle/>
          <a:p>
            <a:fld id="{712B78C0-3020-4A62-8BB6-53E6219B4317}" type="slidenum">
              <a:rPr lang="en-US" smtClean="0"/>
              <a:t>20</a:t>
            </a:fld>
            <a:endParaRPr lang="en-US" dirty="0"/>
          </a:p>
        </p:txBody>
      </p:sp>
    </p:spTree>
    <p:extLst>
      <p:ext uri="{BB962C8B-B14F-4D97-AF65-F5344CB8AC3E}">
        <p14:creationId xmlns:p14="http://schemas.microsoft.com/office/powerpoint/2010/main" val="1875676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Étape 1 : Identifier les répondants</a:t>
            </a:r>
          </a:p>
          <a:p>
            <a:r>
              <a:rPr lang="fr-FR" dirty="0"/>
              <a:t>Responsable du ministère de la santé [agence sanitaire du PDE], agents du district [agence sanitaire du PDE], personnel des points de passage terrestre dans 7 points de passage au sol.</a:t>
            </a:r>
          </a:p>
          <a:p>
            <a:r>
              <a:rPr lang="fr-FR" dirty="0"/>
              <a:t>Étape 2 : Adapter le BHCDG</a:t>
            </a:r>
          </a:p>
          <a:p>
            <a:r>
              <a:rPr lang="fr-FR" dirty="0"/>
              <a:t>Identification des 7 sections pertinentes</a:t>
            </a:r>
          </a:p>
          <a:p>
            <a:r>
              <a:rPr lang="fr-FR" dirty="0"/>
              <a:t>Étape 3 : Faciliter la discussion</a:t>
            </a:r>
          </a:p>
          <a:p>
            <a:r>
              <a:rPr lang="fr-FR" dirty="0"/>
              <a:t>Les agents de l'agence sanitaire [PDE] ont rencontré le personnel des points de contact terrestre.</a:t>
            </a:r>
          </a:p>
          <a:p>
            <a:r>
              <a:rPr lang="fr-FR" dirty="0"/>
              <a:t>Étape 4 : Résumer et diffuser les principales conclusions</a:t>
            </a:r>
          </a:p>
          <a:p>
            <a:r>
              <a:rPr lang="fr-FR" dirty="0"/>
              <a:t>Résumé des points forts et des domaines à améliorer</a:t>
            </a:r>
          </a:p>
          <a:p>
            <a:r>
              <a:rPr lang="fr-FR" dirty="0"/>
              <a:t>Élaboration d'un plan d'action</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3071466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terme "transfrontalier" ne désigne pas nécessairement les frontières internationales. Le même concept peut s'appliquer aux frontières administratives infranationales. </a:t>
            </a:r>
          </a:p>
          <a:p>
            <a:endParaRPr lang="fr-FR" dirty="0"/>
          </a:p>
          <a:p>
            <a:r>
              <a:rPr lang="fr-FR" i="1" dirty="0"/>
              <a:t>Demandez aux participants : Existe-t-il des directives nationales sur le partage transfrontalier ?</a:t>
            </a:r>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541524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514350" indent="-285750">
              <a:lnSpc>
                <a:spcPct val="107000"/>
              </a:lnSpc>
              <a:spcAft>
                <a:spcPts val="800"/>
              </a:spcAft>
              <a:buFont typeface="Wingdings" panose="05000000000000000000" pitchFamily="2" charset="2"/>
              <a:buChar char="Ø"/>
            </a:pPr>
            <a:r>
              <a:rPr lang="fr-FR" sz="1400" dirty="0">
                <a:effectLst/>
                <a:latin typeface="Calibri" panose="020F0502020204030204" pitchFamily="34" charset="0"/>
                <a:ea typeface="Times New Roman" panose="02020603050405020304" pitchFamily="18" charset="0"/>
                <a:cs typeface="Calibri" panose="020F0502020204030204" pitchFamily="34" charset="0"/>
              </a:rPr>
              <a:t>Les informations recueillies aux points de passage terrestre sont communiquées aux niveaux régional et binational afin de fournir de précieuses informations de surveillance.</a:t>
            </a:r>
          </a:p>
          <a:p>
            <a:pPr marL="514350" indent="-285750">
              <a:lnSpc>
                <a:spcPct val="107000"/>
              </a:lnSpc>
              <a:spcAft>
                <a:spcPts val="800"/>
              </a:spcAft>
              <a:buFont typeface="Wingdings" panose="05000000000000000000" pitchFamily="2" charset="2"/>
              <a:buChar char="Ø"/>
            </a:pPr>
            <a:r>
              <a:rPr lang="fr-FR" sz="1400" dirty="0">
                <a:effectLst/>
                <a:latin typeface="Calibri" panose="020F0502020204030204" pitchFamily="34" charset="0"/>
                <a:ea typeface="Times New Roman" panose="02020603050405020304" pitchFamily="18" charset="0"/>
                <a:cs typeface="Calibri" panose="020F0502020204030204" pitchFamily="34" charset="0"/>
              </a:rPr>
              <a:t>Il est important d'évaluer la collaboration et la communication binationales et régionales, ce qui peut être fait en répondant aux questions suivantes :</a:t>
            </a:r>
          </a:p>
          <a:p>
            <a:pPr marL="228600" indent="0">
              <a:lnSpc>
                <a:spcPct val="107000"/>
              </a:lnSpc>
              <a:spcAft>
                <a:spcPts val="800"/>
              </a:spcAft>
              <a:buFont typeface="Wingdings" panose="05000000000000000000" pitchFamily="2" charset="2"/>
              <a:buNone/>
            </a:pPr>
            <a:r>
              <a:rPr lang="fr-FR" sz="1800" dirty="0">
                <a:effectLst/>
                <a:latin typeface="Calibri" panose="020F0502020204030204" pitchFamily="34" charset="0"/>
                <a:ea typeface="Times New Roman" panose="02020603050405020304" pitchFamily="18" charset="0"/>
                <a:cs typeface="Calibri" panose="020F0502020204030204" pitchFamily="34" charset="0"/>
              </a:rPr>
              <a:t>- Les accords existants ? </a:t>
            </a:r>
          </a:p>
          <a:p>
            <a:pPr marL="228600" indent="0">
              <a:lnSpc>
                <a:spcPct val="107000"/>
              </a:lnSpc>
              <a:spcAft>
                <a:spcPts val="800"/>
              </a:spcAft>
              <a:buFont typeface="Wingdings" panose="05000000000000000000" pitchFamily="2" charset="2"/>
              <a:buNone/>
            </a:pPr>
            <a:r>
              <a:rPr lang="fr-FR" sz="1800" dirty="0">
                <a:effectLst/>
                <a:latin typeface="Calibri" panose="020F0502020204030204" pitchFamily="34" charset="0"/>
                <a:ea typeface="Times New Roman" panose="02020603050405020304" pitchFamily="18" charset="0"/>
                <a:cs typeface="Calibri" panose="020F0502020204030204" pitchFamily="34" charset="0"/>
              </a:rPr>
              <a:t>- Depuis quand ?</a:t>
            </a:r>
          </a:p>
          <a:p>
            <a:pPr marL="228600" indent="0">
              <a:lnSpc>
                <a:spcPct val="107000"/>
              </a:lnSpc>
              <a:spcAft>
                <a:spcPts val="800"/>
              </a:spcAft>
              <a:buFont typeface="Wingdings" panose="05000000000000000000" pitchFamily="2" charset="2"/>
              <a:buNone/>
            </a:pPr>
            <a:r>
              <a:rPr lang="fr-FR" sz="1800" dirty="0">
                <a:effectLst/>
                <a:latin typeface="Calibri" panose="020F0502020204030204" pitchFamily="34" charset="0"/>
                <a:ea typeface="Times New Roman" panose="02020603050405020304" pitchFamily="18" charset="0"/>
                <a:cs typeface="Calibri" panose="020F0502020204030204" pitchFamily="34" charset="0"/>
              </a:rPr>
              <a:t>- Avec qui ? </a:t>
            </a:r>
          </a:p>
          <a:p>
            <a:pPr marL="228600" indent="0">
              <a:lnSpc>
                <a:spcPct val="107000"/>
              </a:lnSpc>
              <a:spcAft>
                <a:spcPts val="800"/>
              </a:spcAft>
              <a:buFont typeface="Wingdings" panose="05000000000000000000" pitchFamily="2" charset="2"/>
              <a:buNone/>
            </a:pPr>
            <a:r>
              <a:rPr lang="fr-FR" sz="1800" dirty="0">
                <a:effectLst/>
                <a:latin typeface="Calibri" panose="020F0502020204030204" pitchFamily="34" charset="0"/>
                <a:ea typeface="Times New Roman" panose="02020603050405020304" pitchFamily="18" charset="0"/>
                <a:cs typeface="Calibri" panose="020F0502020204030204" pitchFamily="34" charset="0"/>
              </a:rPr>
              <a:t>- À quel niveau ?</a:t>
            </a:r>
            <a:endParaRPr lang="x-none"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003332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Parlez de ce que vous devez savoir, puis passez aux documents qu'ils peuvent élaborer et ensuite à la façon d'utiliser les réunions pour les élaborer. Quel est le titre de la personne à contacter (pas le nom d'une personne, car le personnel change) ?</a:t>
            </a: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154588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Coordonnées des homologues transfrontaliers</a:t>
            </a:r>
          </a:p>
          <a:p>
            <a:r>
              <a:rPr lang="fr-FR" dirty="0"/>
              <a:t>Objectif : Identifier les maladies prioritaires pour la déclaration transfrontalière</a:t>
            </a:r>
          </a:p>
          <a:p>
            <a:r>
              <a:rPr lang="fr-FR" dirty="0"/>
              <a:t>Objectif : Adapter un formulaire national standardisé ou un mécanisme de partage d'informations à utiliser lors de la notification à un homologue transfrontalier d'un événement de santé publique suspect ou probable.</a:t>
            </a:r>
          </a:p>
          <a:p>
            <a:r>
              <a:rPr lang="fr-FR" dirty="0"/>
              <a:t>Objectif : Identifier les activités de préparation et de réponse pour soutenir la coordination transfrontalière.</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2410151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Procédures</a:t>
            </a:r>
            <a:r>
              <a:rPr lang="en-US" dirty="0"/>
              <a:t> </a:t>
            </a:r>
            <a:r>
              <a:rPr lang="en-US" dirty="0" err="1"/>
              <a:t>Opérationnelles</a:t>
            </a:r>
            <a:r>
              <a:rPr lang="en-US" dirty="0"/>
              <a:t> Standards / </a:t>
            </a:r>
            <a:r>
              <a:rPr lang="en-US" dirty="0" err="1"/>
              <a:t>Mesures</a:t>
            </a:r>
            <a:r>
              <a:rPr lang="en-US" dirty="0"/>
              <a:t> </a:t>
            </a:r>
            <a:r>
              <a:rPr lang="en-US" dirty="0" err="1"/>
              <a:t>Barrières</a:t>
            </a:r>
            <a:r>
              <a:rPr lang="en-US" dirty="0"/>
              <a:t> </a:t>
            </a:r>
          </a:p>
          <a:p>
            <a:r>
              <a:rPr lang="fr-FR" dirty="0"/>
              <a:t>1. Objectif : Présenter les informations (sous forme de questions) à prendre en compte pour décider de partager ou non des informations de santé publique avec un homologue transfrontalier, et les mesures à prendre en fonction de la réponse aux questions. </a:t>
            </a:r>
          </a:p>
          <a:p>
            <a:r>
              <a:rPr lang="fr-FR" dirty="0"/>
              <a:t>2. Objectif : Présenter les informations (sous forme de questions) à prendre en compte après réception d'une notification d'un homologue transfrontalier, et les mesures à prendre en fonction de la réponse aux questions. 3.</a:t>
            </a:r>
          </a:p>
          <a:p>
            <a:r>
              <a:rPr lang="fr-FR" dirty="0"/>
              <a:t>3. Objectif : Décrire les éléments déclencheurs de la communication avec les homologues transfrontaliers, les informations à partager, le niveau administratif auquel la communication transfrontalière est effectuée et le flux de communication vers le niveau national. 4.</a:t>
            </a:r>
          </a:p>
          <a:p>
            <a:r>
              <a:rPr lang="fr-FR" dirty="0"/>
              <a:t>4. Objectif : Décrire à quel niveau administratif la communication transfrontalière est reçue, les critères de notification au niveau national, les informations à partager au niveau national, et la chaîne interne de communication.</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928458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Concentrez-vous sur le fait que trois pays peuvent avoir des exigences différentes en matière de déclaration des maladies, accorder la priorité seulement à ce qui est commun aux trois si vous élaborez un accord pour tous. </a:t>
            </a:r>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3768458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9/22/2021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9/22/2021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9/22/2021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9/22/2021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b="1" dirty="0"/>
              <a:t>Considérations relatives aux passages terrestres</a:t>
            </a:r>
            <a:endParaRPr lang="en-US" b="1" dirty="0"/>
          </a:p>
        </p:txBody>
      </p:sp>
      <p:sp>
        <p:nvSpPr>
          <p:cNvPr id="3" name="Subtitle 2"/>
          <p:cNvSpPr>
            <a:spLocks noGrp="1"/>
          </p:cNvSpPr>
          <p:nvPr>
            <p:ph type="subTitle" idx="1"/>
          </p:nvPr>
        </p:nvSpPr>
        <p:spPr>
          <a:xfrm>
            <a:off x="1154954" y="4777379"/>
            <a:ext cx="9500211" cy="1612131"/>
          </a:xfrm>
        </p:spPr>
        <p:txBody>
          <a:bodyPr>
            <a:normAutofit/>
          </a:bodyPr>
          <a:lstStyle/>
          <a:p>
            <a:r>
              <a:rPr lang="fr-FR" dirty="0"/>
              <a:t>Programme de formation des maîtres</a:t>
            </a:r>
          </a:p>
          <a:p>
            <a:r>
              <a:rPr lang="en-US" dirty="0"/>
              <a:t>[</a:t>
            </a:r>
            <a:r>
              <a:rPr lang="en-US" dirty="0">
                <a:solidFill>
                  <a:srgbClr val="FF0000"/>
                </a:solidFill>
              </a:rPr>
              <a:t>Date</a:t>
            </a:r>
            <a:r>
              <a:rPr lang="en-US" dirty="0"/>
              <a:t>]</a:t>
            </a:r>
          </a:p>
          <a:p>
            <a:r>
              <a:rPr lang="fr-FR" dirty="0"/>
              <a:t>Crédit : diapositives créés par </a:t>
            </a:r>
            <a:r>
              <a:rPr lang="fr-FR" dirty="0" err="1"/>
              <a:t>Sadie</a:t>
            </a:r>
            <a:r>
              <a:rPr lang="fr-FR" dirty="0"/>
              <a:t> Ward et Rebecca Merrill (CDC DGMQ)</a:t>
            </a:r>
          </a:p>
          <a:p>
            <a:endParaRPr lang="en-US" dirty="0"/>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728" y="679572"/>
            <a:ext cx="9854812" cy="706964"/>
          </a:xfrm>
        </p:spPr>
        <p:txBody>
          <a:bodyPr/>
          <a:lstStyle/>
          <a:p>
            <a:r>
              <a:rPr lang="fr-FR" dirty="0"/>
              <a:t>Maladies/événements prioritaires pour la déclaration transfrontalière en temps réel</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p:cNvPicPr>
            <a:picLocks noChangeAspect="1"/>
          </p:cNvPicPr>
          <p:nvPr/>
        </p:nvPicPr>
        <p:blipFill rotWithShape="1">
          <a:blip r:embed="rId3"/>
          <a:srcRect t="6367"/>
          <a:stretch/>
        </p:blipFill>
        <p:spPr>
          <a:xfrm>
            <a:off x="497728" y="1619543"/>
            <a:ext cx="9487856" cy="5142764"/>
          </a:xfrm>
          <a:prstGeom prst="rect">
            <a:avLst/>
          </a:prstGeom>
        </p:spPr>
      </p:pic>
    </p:spTree>
    <p:extLst>
      <p:ext uri="{BB962C8B-B14F-4D97-AF65-F5344CB8AC3E}">
        <p14:creationId xmlns:p14="http://schemas.microsoft.com/office/powerpoint/2010/main" val="3627045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2261" y="709934"/>
            <a:ext cx="10802678" cy="706964"/>
          </a:xfrm>
        </p:spPr>
        <p:txBody>
          <a:bodyPr/>
          <a:lstStyle/>
          <a:p>
            <a:r>
              <a:rPr lang="fr-FR" dirty="0"/>
              <a:t>Exigences minimales pour la déclaration transfrontalière d'une maladie transmissible</a:t>
            </a:r>
            <a:endParaRPr lang="en-US"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Picture 4"/>
          <p:cNvPicPr>
            <a:picLocks noChangeAspect="1"/>
          </p:cNvPicPr>
          <p:nvPr/>
        </p:nvPicPr>
        <p:blipFill rotWithShape="1">
          <a:blip r:embed="rId3"/>
          <a:srcRect l="991"/>
          <a:stretch/>
        </p:blipFill>
        <p:spPr>
          <a:xfrm>
            <a:off x="776177" y="1626449"/>
            <a:ext cx="10081326" cy="5114925"/>
          </a:xfrm>
          <a:prstGeom prst="rect">
            <a:avLst/>
          </a:prstGeom>
        </p:spPr>
      </p:pic>
    </p:spTree>
    <p:extLst>
      <p:ext uri="{BB962C8B-B14F-4D97-AF65-F5344CB8AC3E}">
        <p14:creationId xmlns:p14="http://schemas.microsoft.com/office/powerpoint/2010/main" val="1219727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681" y="781599"/>
            <a:ext cx="9810280" cy="706964"/>
          </a:xfrm>
        </p:spPr>
        <p:txBody>
          <a:bodyPr/>
          <a:lstStyle/>
          <a:p>
            <a:r>
              <a:rPr lang="fr-FR" sz="2000" dirty="0"/>
              <a:t>Arbre de décision pour déterminer quand lancer la communication transfrontalière d'un événement de santé publique</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19923" y="1442455"/>
            <a:ext cx="9232027" cy="5223039"/>
          </a:xfrm>
        </p:spPr>
      </p:pic>
      <p:sp>
        <p:nvSpPr>
          <p:cNvPr id="7" name="Rectangle 6"/>
          <p:cNvSpPr/>
          <p:nvPr/>
        </p:nvSpPr>
        <p:spPr>
          <a:xfrm>
            <a:off x="2419923" y="1442455"/>
            <a:ext cx="2119993" cy="18301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3805897" y="2799227"/>
            <a:ext cx="212651" cy="1092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961682" y="3702947"/>
            <a:ext cx="1967023" cy="97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02443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306" y="854868"/>
            <a:ext cx="9855234" cy="706964"/>
          </a:xfrm>
        </p:spPr>
        <p:txBody>
          <a:bodyPr/>
          <a:lstStyle/>
          <a:p>
            <a:r>
              <a:rPr lang="fr-FR" sz="2400" dirty="0"/>
              <a:t>Arbre de décision pour déterminer comment répondre à une communication transfrontalière d'un événement de santé publique</a:t>
            </a:r>
            <a:endParaRPr lang="en-US"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3498501" y="1622555"/>
            <a:ext cx="8297830" cy="5067003"/>
          </a:xfrm>
          <a:prstGeom prst="rect">
            <a:avLst/>
          </a:prstGeom>
        </p:spPr>
      </p:pic>
      <p:sp>
        <p:nvSpPr>
          <p:cNvPr id="6" name="Rectangle 5"/>
          <p:cNvSpPr/>
          <p:nvPr/>
        </p:nvSpPr>
        <p:spPr>
          <a:xfrm>
            <a:off x="3673643" y="1622555"/>
            <a:ext cx="2406315" cy="18448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04932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732259"/>
            <a:ext cx="8761413" cy="706964"/>
          </a:xfrm>
        </p:spPr>
        <p:txBody>
          <a:bodyPr/>
          <a:lstStyle/>
          <a:p>
            <a:r>
              <a:rPr lang="fr-FR" sz="3200" dirty="0"/>
              <a:t>Structure de communication pour le signalement d'un événement transfrontalier</a:t>
            </a:r>
            <a:endParaRPr lang="en-US" sz="3200"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866298" y="1702735"/>
            <a:ext cx="9942807" cy="5042970"/>
          </a:xfrm>
        </p:spPr>
      </p:pic>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22186262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Développer</a:t>
            </a:r>
            <a:r>
              <a:rPr lang="en-US" dirty="0"/>
              <a:t> les </a:t>
            </a:r>
            <a:r>
              <a:rPr lang="en-US" dirty="0" err="1"/>
              <a:t>rencontres</a:t>
            </a:r>
            <a:r>
              <a:rPr lang="en-US" dirty="0"/>
              <a:t> </a:t>
            </a:r>
            <a:r>
              <a:rPr lang="en-US" dirty="0" err="1"/>
              <a:t>transfrontalières</a:t>
            </a:r>
            <a:endParaRPr lang="en-US" dirty="0"/>
          </a:p>
        </p:txBody>
      </p:sp>
      <p:sp>
        <p:nvSpPr>
          <p:cNvPr id="3" name="Text Placeholder 2"/>
          <p:cNvSpPr>
            <a:spLocks noGrp="1"/>
          </p:cNvSpPr>
          <p:nvPr>
            <p:ph type="body" idx="1"/>
          </p:nvPr>
        </p:nvSpPr>
        <p:spPr/>
        <p:txBody>
          <a:bodyPr/>
          <a:lstStyle/>
          <a:p>
            <a:r>
              <a:rPr lang="en-US" dirty="0" err="1"/>
              <a:t>Astuces</a:t>
            </a:r>
            <a:r>
              <a:rPr lang="en-US" dirty="0"/>
              <a:t> et directives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4125046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des </a:t>
            </a:r>
            <a:r>
              <a:rPr lang="en-US" dirty="0" err="1"/>
              <a:t>réunions</a:t>
            </a:r>
            <a:r>
              <a:rPr lang="en-US" dirty="0"/>
              <a:t> </a:t>
            </a:r>
            <a:r>
              <a:rPr lang="en-US" dirty="0" err="1"/>
              <a:t>transfrontalières</a:t>
            </a:r>
            <a:endParaRPr lang="en-US" dirty="0"/>
          </a:p>
        </p:txBody>
      </p:sp>
      <p:sp>
        <p:nvSpPr>
          <p:cNvPr id="3" name="Content Placeholder 2"/>
          <p:cNvSpPr>
            <a:spLocks noGrp="1"/>
          </p:cNvSpPr>
          <p:nvPr>
            <p:ph idx="1"/>
          </p:nvPr>
        </p:nvSpPr>
        <p:spPr>
          <a:xfrm>
            <a:off x="6176210" y="2443079"/>
            <a:ext cx="5630780" cy="3416300"/>
          </a:xfrm>
        </p:spPr>
        <p:txBody>
          <a:bodyPr>
            <a:normAutofit fontScale="92500" lnSpcReduction="10000"/>
          </a:bodyPr>
          <a:lstStyle/>
          <a:p>
            <a:endParaRPr lang="en-US" dirty="0"/>
          </a:p>
          <a:p>
            <a:r>
              <a:rPr lang="fr-FR" dirty="0"/>
              <a:t>Assurer la mise à jour des informations de contact</a:t>
            </a:r>
          </a:p>
          <a:p>
            <a:r>
              <a:rPr lang="fr-FR" dirty="0"/>
              <a:t>Améliorer la compréhension des efforts et des systèmes de surveillance des deux côtés de la frontière.</a:t>
            </a:r>
          </a:p>
          <a:p>
            <a:r>
              <a:rPr lang="fr-FR" dirty="0"/>
              <a:t>Décrire les efforts et les stratégies d'intervention pour éventuellement faciliter la discussion et l'accord sur la façon de coordonner et de collaborer.</a:t>
            </a:r>
          </a:p>
          <a:p>
            <a:r>
              <a:rPr lang="fr-FR" dirty="0"/>
              <a:t>Élaborer des stratégies pour relever les défis transfrontaliers identifiés</a:t>
            </a:r>
          </a:p>
          <a:p>
            <a:pPr marL="0" indent="0">
              <a:buNone/>
            </a:pP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726" y="2622134"/>
            <a:ext cx="5332051" cy="2254666"/>
          </a:xfrm>
          <a:prstGeom prst="rect">
            <a:avLst/>
          </a:prstGeom>
        </p:spPr>
      </p:pic>
      <p:sp>
        <p:nvSpPr>
          <p:cNvPr id="6" name="TextBox 5"/>
          <p:cNvSpPr txBox="1"/>
          <p:nvPr/>
        </p:nvSpPr>
        <p:spPr>
          <a:xfrm>
            <a:off x="1645198" y="4876800"/>
            <a:ext cx="3357106" cy="523220"/>
          </a:xfrm>
          <a:prstGeom prst="rect">
            <a:avLst/>
          </a:prstGeom>
          <a:noFill/>
        </p:spPr>
        <p:txBody>
          <a:bodyPr wrap="square" rtlCol="0">
            <a:spAutoFit/>
          </a:bodyPr>
          <a:lstStyle/>
          <a:p>
            <a:pPr algn="ctr"/>
            <a:r>
              <a:rPr lang="fr-FR" sz="1400" dirty="0"/>
              <a:t>Crédit : Rebecca Merrill, CDC DGMQ</a:t>
            </a:r>
          </a:p>
        </p:txBody>
      </p:sp>
    </p:spTree>
    <p:extLst>
      <p:ext uri="{BB962C8B-B14F-4D97-AF65-F5344CB8AC3E}">
        <p14:creationId xmlns:p14="http://schemas.microsoft.com/office/powerpoint/2010/main" val="3138727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Réunion transfrontalière : exemple d'ordre du jour</a:t>
            </a:r>
            <a:endParaRPr lang="en-US" dirty="0"/>
          </a:p>
        </p:txBody>
      </p:sp>
      <p:sp>
        <p:nvSpPr>
          <p:cNvPr id="3" name="Content Placeholder 2"/>
          <p:cNvSpPr>
            <a:spLocks noGrp="1"/>
          </p:cNvSpPr>
          <p:nvPr>
            <p:ph idx="1"/>
          </p:nvPr>
        </p:nvSpPr>
        <p:spPr/>
        <p:txBody>
          <a:bodyPr>
            <a:normAutofit fontScale="92500"/>
          </a:bodyPr>
          <a:lstStyle/>
          <a:p>
            <a:r>
              <a:rPr lang="fr-FR" dirty="0"/>
              <a:t>Les groupes de travail élaborent des arbres de décision pour le signalement et la réception de la communication transfrontalière. </a:t>
            </a:r>
          </a:p>
          <a:p>
            <a:r>
              <a:rPr lang="fr-FR" dirty="0"/>
              <a:t>Présentent les arbres de décision à un groupe plus large</a:t>
            </a:r>
          </a:p>
          <a:p>
            <a:r>
              <a:rPr lang="fr-FR" dirty="0"/>
              <a:t>Discussion en table ronde </a:t>
            </a:r>
          </a:p>
          <a:p>
            <a:r>
              <a:rPr lang="fr-FR" dirty="0"/>
              <a:t>Objectif : Identifier les cohérences et les lacunes dans l'accord sur le moment de signaler un cas transfrontalier potentiel.</a:t>
            </a:r>
          </a:p>
          <a:p>
            <a:r>
              <a:rPr lang="fr-FR" dirty="0"/>
              <a:t>Les groupes de travail élaborent des procédures opérationnelles normalisées pour la notification à un pays voisin et la réception d'une notification d'un pays voisin. </a:t>
            </a:r>
          </a:p>
          <a:p>
            <a:r>
              <a:rPr lang="fr-FR" dirty="0"/>
              <a:t>Présenter les procédures opérationnelles standard à l'ensemble du groupe </a:t>
            </a:r>
          </a:p>
          <a:p>
            <a:endParaRPr lang="fr-FR" dirty="0"/>
          </a:p>
          <a:p>
            <a:endParaRPr lang="fr-FR" dirty="0"/>
          </a:p>
          <a:p>
            <a:pPr marL="0" indent="0">
              <a:buNone/>
            </a:pP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3569409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Réunion transfrontalière : exemple d'ordre du jour (suite)</a:t>
            </a:r>
            <a:endParaRPr lang="en-US" dirty="0"/>
          </a:p>
        </p:txBody>
      </p:sp>
      <p:sp>
        <p:nvSpPr>
          <p:cNvPr id="3" name="Content Placeholder 2"/>
          <p:cNvSpPr>
            <a:spLocks noGrp="1"/>
          </p:cNvSpPr>
          <p:nvPr>
            <p:ph idx="1"/>
          </p:nvPr>
        </p:nvSpPr>
        <p:spPr>
          <a:xfrm>
            <a:off x="481186" y="2382754"/>
            <a:ext cx="5903572" cy="3416300"/>
          </a:xfrm>
        </p:spPr>
        <p:txBody>
          <a:bodyPr>
            <a:normAutofit lnSpcReduction="10000"/>
          </a:bodyPr>
          <a:lstStyle/>
          <a:p>
            <a:r>
              <a:rPr lang="en-US" dirty="0"/>
              <a:t>Discussion en table </a:t>
            </a:r>
            <a:r>
              <a:rPr lang="en-US" dirty="0" err="1"/>
              <a:t>ronde</a:t>
            </a:r>
            <a:endParaRPr lang="en-US" dirty="0"/>
          </a:p>
          <a:p>
            <a:r>
              <a:rPr lang="fr-FR" dirty="0"/>
              <a:t>Objectif : Identifier les cohérences et les lacunes dans l'accord sur ce qu'il faut signaler pour un cas transfrontalier potentiel</a:t>
            </a:r>
          </a:p>
          <a:p>
            <a:r>
              <a:rPr lang="fr-FR" dirty="0"/>
              <a:t>Les groupes de travail élaborent un modèle pour le partage des informations</a:t>
            </a:r>
          </a:p>
          <a:p>
            <a:r>
              <a:rPr lang="fr-FR" dirty="0"/>
              <a:t>Présentent le modèle à l'ensemble du groupe</a:t>
            </a:r>
          </a:p>
          <a:p>
            <a:r>
              <a:rPr lang="fr-FR" dirty="0"/>
              <a:t>Discussion en table ronde</a:t>
            </a:r>
          </a:p>
          <a:p>
            <a:r>
              <a:rPr lang="fr-FR" dirty="0"/>
              <a:t>Objectif : Identifier les cohérences et les lacunes dans l'accord</a:t>
            </a: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15489" y="2382753"/>
            <a:ext cx="5239851" cy="3023435"/>
          </a:xfrm>
          <a:prstGeom prst="rect">
            <a:avLst/>
          </a:prstGeom>
        </p:spPr>
      </p:pic>
      <p:sp>
        <p:nvSpPr>
          <p:cNvPr id="6" name="TextBox 5"/>
          <p:cNvSpPr txBox="1"/>
          <p:nvPr/>
        </p:nvSpPr>
        <p:spPr>
          <a:xfrm>
            <a:off x="7456861" y="5406188"/>
            <a:ext cx="3357106" cy="307777"/>
          </a:xfrm>
          <a:prstGeom prst="rect">
            <a:avLst/>
          </a:prstGeom>
          <a:noFill/>
        </p:spPr>
        <p:txBody>
          <a:bodyPr wrap="square" rtlCol="0">
            <a:spAutoFit/>
          </a:bodyPr>
          <a:lstStyle/>
          <a:p>
            <a:pPr algn="ctr"/>
            <a:r>
              <a:rPr lang="en-US" sz="1400" dirty="0"/>
              <a:t>Credit: Rebecca Merrill, CDC DGMQ</a:t>
            </a:r>
          </a:p>
        </p:txBody>
      </p:sp>
    </p:spTree>
    <p:extLst>
      <p:ext uri="{BB962C8B-B14F-4D97-AF65-F5344CB8AC3E}">
        <p14:creationId xmlns:p14="http://schemas.microsoft.com/office/powerpoint/2010/main" val="28178220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0F7DC4-D559-4C0E-A582-989F709335D6}"/>
              </a:ext>
            </a:extLst>
          </p:cNvPr>
          <p:cNvSpPr>
            <a:spLocks noGrp="1"/>
          </p:cNvSpPr>
          <p:nvPr>
            <p:ph type="title"/>
          </p:nvPr>
        </p:nvSpPr>
        <p:spPr/>
        <p:txBody>
          <a:bodyPr/>
          <a:lstStyle/>
          <a:p>
            <a:r>
              <a:rPr lang="fr-FR" dirty="0"/>
              <a:t>Poursuite de la collaboration transfrontalière</a:t>
            </a:r>
            <a:endParaRPr lang="x-none" dirty="0"/>
          </a:p>
        </p:txBody>
      </p:sp>
      <p:sp>
        <p:nvSpPr>
          <p:cNvPr id="3" name="Espace réservé du contenu 2">
            <a:extLst>
              <a:ext uri="{FF2B5EF4-FFF2-40B4-BE49-F238E27FC236}">
                <a16:creationId xmlns:a16="http://schemas.microsoft.com/office/drawing/2014/main" id="{9164DC2A-E698-4552-BFFF-A731B86C5247}"/>
              </a:ext>
            </a:extLst>
          </p:cNvPr>
          <p:cNvSpPr>
            <a:spLocks noGrp="1"/>
          </p:cNvSpPr>
          <p:nvPr>
            <p:ph idx="1"/>
          </p:nvPr>
        </p:nvSpPr>
        <p:spPr>
          <a:xfrm>
            <a:off x="257175" y="2371725"/>
            <a:ext cx="11487150" cy="4314825"/>
          </a:xfrm>
        </p:spPr>
        <p:txBody>
          <a:bodyPr>
            <a:normAutofit fontScale="92500" lnSpcReduction="10000"/>
          </a:bodyPr>
          <a:lstStyle/>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Le point focal national du RSI est la structure de coordination pour tous les aspects liés à la sécurité sanitaire</a:t>
            </a: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Le comité national, régional et départemental de gestion de la lutte contre les épidémies est l'organe de coordination des urgences de santé publique.</a:t>
            </a: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L'institut national de coordination (INSP, DLM, ...) est l'organe national de préparation et de gestion des épidémies.</a:t>
            </a: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Centre des opérations d'urgence</a:t>
            </a: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Les équipes nationales et régionales d'intervention rapide</a:t>
            </a:r>
          </a:p>
          <a:p>
            <a:pPr marL="114300">
              <a:lnSpc>
                <a:spcPct val="107000"/>
              </a:lnSpc>
              <a:spcAft>
                <a:spcPts val="800"/>
              </a:spcAft>
            </a:pPr>
            <a:r>
              <a:rPr lang="fr-FR" sz="2300" dirty="0">
                <a:latin typeface="+mj-lt"/>
                <a:ea typeface="Times New Roman" panose="02020603050405020304" pitchFamily="18" charset="0"/>
                <a:cs typeface="Times New Roman" panose="02020603050405020304" pitchFamily="18" charset="0"/>
              </a:rPr>
              <a:t>Point focal national ou coordinateur de la gestion des points d'entrée.</a:t>
            </a:r>
          </a:p>
          <a:p>
            <a:pPr marL="0" indent="0">
              <a:buNone/>
            </a:pPr>
            <a:endParaRPr lang="x-none" dirty="0">
              <a:solidFill>
                <a:srgbClr val="FF0000"/>
              </a:solidFill>
            </a:endParaRPr>
          </a:p>
        </p:txBody>
      </p:sp>
      <p:sp>
        <p:nvSpPr>
          <p:cNvPr id="4" name="Espace réservé du numéro de diapositive 3">
            <a:extLst>
              <a:ext uri="{FF2B5EF4-FFF2-40B4-BE49-F238E27FC236}">
                <a16:creationId xmlns:a16="http://schemas.microsoft.com/office/drawing/2014/main" id="{D16EABEB-7EA0-4624-B64A-E43A265D8C07}"/>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4141136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p:cNvSpPr>
            <a:spLocks noGrp="1"/>
          </p:cNvSpPr>
          <p:nvPr>
            <p:ph idx="1"/>
          </p:nvPr>
        </p:nvSpPr>
        <p:spPr>
          <a:xfrm>
            <a:off x="689734" y="2667669"/>
            <a:ext cx="6080034" cy="3416300"/>
          </a:xfrm>
        </p:spPr>
        <p:txBody>
          <a:bodyPr/>
          <a:lstStyle/>
          <a:p>
            <a:r>
              <a:rPr lang="fr-FR" dirty="0"/>
              <a:t>Apprendre à recueillir des informations sur les capacités de préparation et d'intervention en matière de santé publique au niveau du sol.</a:t>
            </a:r>
          </a:p>
          <a:p>
            <a:r>
              <a:rPr lang="fr-FR" dirty="0"/>
              <a:t>Identifier au moins 3 outils prioritaires pour établir ou améliorer la collaboration transfrontalière</a:t>
            </a:r>
          </a:p>
          <a:p>
            <a:r>
              <a:rPr lang="fr-FR" dirty="0"/>
              <a:t>Partager quelques conseils et directives pour mener des réunions transfrontalières efficaces.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5679" y="2325821"/>
            <a:ext cx="3571385" cy="3618733"/>
          </a:xfrm>
          <a:prstGeom prst="rect">
            <a:avLst/>
          </a:prstGeom>
        </p:spPr>
      </p:pic>
      <p:sp>
        <p:nvSpPr>
          <p:cNvPr id="6" name="TextBox 5"/>
          <p:cNvSpPr txBox="1"/>
          <p:nvPr/>
        </p:nvSpPr>
        <p:spPr>
          <a:xfrm>
            <a:off x="7855678" y="5944554"/>
            <a:ext cx="3571385" cy="738664"/>
          </a:xfrm>
          <a:prstGeom prst="rect">
            <a:avLst/>
          </a:prstGeom>
          <a:noFill/>
        </p:spPr>
        <p:txBody>
          <a:bodyPr wrap="square" rtlCol="0">
            <a:spAutoFit/>
          </a:bodyPr>
          <a:lstStyle/>
          <a:p>
            <a:pPr algn="ctr"/>
            <a:r>
              <a:rPr lang="fr-FR" sz="1400" dirty="0"/>
              <a:t>Crédit : Guide de discussion sur les capacités en matière de santé frontalière du CDC</a:t>
            </a:r>
          </a:p>
        </p:txBody>
      </p:sp>
    </p:spTree>
    <p:extLst>
      <p:ext uri="{BB962C8B-B14F-4D97-AF65-F5344CB8AC3E}">
        <p14:creationId xmlns:p14="http://schemas.microsoft.com/office/powerpoint/2010/main" val="56430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Activité</a:t>
            </a:r>
            <a:r>
              <a:rPr lang="en-US" dirty="0"/>
              <a:t> : </a:t>
            </a:r>
            <a:r>
              <a:rPr lang="en-US" dirty="0" err="1"/>
              <a:t>Partagez</a:t>
            </a:r>
            <a:r>
              <a:rPr lang="en-US" dirty="0"/>
              <a:t> </a:t>
            </a:r>
            <a:r>
              <a:rPr lang="en-US" dirty="0" err="1"/>
              <a:t>vos</a:t>
            </a:r>
            <a:r>
              <a:rPr lang="en-US" dirty="0"/>
              <a:t> </a:t>
            </a:r>
            <a:r>
              <a:rPr lang="en-US" dirty="0" err="1"/>
              <a:t>expériences</a:t>
            </a:r>
            <a:r>
              <a:rPr lang="en-US" dirty="0"/>
              <a:t> !</a:t>
            </a:r>
          </a:p>
        </p:txBody>
      </p:sp>
      <p:sp>
        <p:nvSpPr>
          <p:cNvPr id="3" name="Content Placeholder 2"/>
          <p:cNvSpPr>
            <a:spLocks noGrp="1"/>
          </p:cNvSpPr>
          <p:nvPr>
            <p:ph idx="1"/>
          </p:nvPr>
        </p:nvSpPr>
        <p:spPr>
          <a:xfrm>
            <a:off x="1154955" y="2603500"/>
            <a:ext cx="2919740" cy="3416300"/>
          </a:xfrm>
        </p:spPr>
        <p:txBody>
          <a:bodyPr/>
          <a:lstStyle/>
          <a:p>
            <a:r>
              <a:rPr lang="fr-FR" dirty="0"/>
              <a:t>Défis</a:t>
            </a:r>
          </a:p>
          <a:p>
            <a:r>
              <a:rPr lang="fr-FR" dirty="0"/>
              <a:t>Leçons apprises</a:t>
            </a:r>
          </a:p>
          <a:p>
            <a:r>
              <a:rPr lang="fr-FR" dirty="0"/>
              <a:t>Meilleures pratiques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358" y="2366544"/>
            <a:ext cx="3947115" cy="3890211"/>
          </a:xfrm>
          <a:prstGeom prst="rect">
            <a:avLst/>
          </a:prstGeom>
        </p:spPr>
      </p:pic>
      <p:sp>
        <p:nvSpPr>
          <p:cNvPr id="6" name="TextBox 5"/>
          <p:cNvSpPr txBox="1"/>
          <p:nvPr/>
        </p:nvSpPr>
        <p:spPr>
          <a:xfrm>
            <a:off x="8237813" y="6256755"/>
            <a:ext cx="3357106" cy="738664"/>
          </a:xfrm>
          <a:prstGeom prst="rect">
            <a:avLst/>
          </a:prstGeom>
          <a:noFill/>
        </p:spPr>
        <p:txBody>
          <a:bodyPr wrap="square" rtlCol="0">
            <a:spAutoFit/>
          </a:bodyPr>
          <a:lstStyle/>
          <a:p>
            <a:pPr algn="ctr"/>
            <a:r>
              <a:rPr lang="fr-FR" sz="1400" dirty="0"/>
              <a:t>Crédit : Guide de discussion sur les capacités en matière de santé frontalière du CDC</a:t>
            </a:r>
          </a:p>
        </p:txBody>
      </p:sp>
    </p:spTree>
    <p:extLst>
      <p:ext uri="{BB962C8B-B14F-4D97-AF65-F5344CB8AC3E}">
        <p14:creationId xmlns:p14="http://schemas.microsoft.com/office/powerpoint/2010/main" val="565068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065" y="848540"/>
            <a:ext cx="9384710" cy="706964"/>
          </a:xfrm>
        </p:spPr>
        <p:txBody>
          <a:bodyPr/>
          <a:lstStyle/>
          <a:p>
            <a:r>
              <a:rPr lang="fr-FR" sz="3200" dirty="0"/>
              <a:t>Comment évaluer les capacités de passage terrestre: Guide de discussion sur les capacités sanitaires aux frontières </a:t>
            </a:r>
            <a:endParaRPr lang="en-US" sz="3200" dirty="0"/>
          </a:p>
        </p:txBody>
      </p:sp>
      <p:sp>
        <p:nvSpPr>
          <p:cNvPr id="3" name="Content Placeholder 2"/>
          <p:cNvSpPr>
            <a:spLocks noGrp="1"/>
          </p:cNvSpPr>
          <p:nvPr>
            <p:ph idx="1"/>
          </p:nvPr>
        </p:nvSpPr>
        <p:spPr>
          <a:xfrm>
            <a:off x="731443" y="2608447"/>
            <a:ext cx="6680009" cy="3728987"/>
          </a:xfrm>
        </p:spPr>
        <p:txBody>
          <a:bodyPr>
            <a:normAutofit/>
          </a:bodyPr>
          <a:lstStyle/>
          <a:p>
            <a:r>
              <a:rPr lang="fr-FR" dirty="0"/>
              <a:t>Collecte d'informations sur les capacités des systèmes de santé publique aux points de passage terrestre et dans les régions frontalières.</a:t>
            </a:r>
          </a:p>
          <a:p>
            <a:r>
              <a:rPr lang="fr-FR" dirty="0"/>
              <a:t>Peut être utilisé lors d'une intervention en cas d'épidémie </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6" name="Picture 5"/>
          <p:cNvPicPr>
            <a:picLocks noChangeAspect="1"/>
          </p:cNvPicPr>
          <p:nvPr/>
        </p:nvPicPr>
        <p:blipFill rotWithShape="1">
          <a:blip r:embed="rId3"/>
          <a:srcRect l="894"/>
          <a:stretch/>
        </p:blipFill>
        <p:spPr>
          <a:xfrm>
            <a:off x="8680579" y="2462589"/>
            <a:ext cx="2736392" cy="3557211"/>
          </a:xfrm>
          <a:prstGeom prst="rect">
            <a:avLst/>
          </a:prstGeom>
          <a:ln>
            <a:noFill/>
          </a:ln>
          <a:effectLst/>
        </p:spPr>
      </p:pic>
    </p:spTree>
    <p:extLst>
      <p:ext uri="{BB962C8B-B14F-4D97-AF65-F5344CB8AC3E}">
        <p14:creationId xmlns:p14="http://schemas.microsoft.com/office/powerpoint/2010/main" val="1284783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Objectif de la collaboration transfrontalière au niveau local </a:t>
            </a:r>
            <a:endParaRPr lang="en-US" dirty="0"/>
          </a:p>
        </p:txBody>
      </p:sp>
      <p:sp>
        <p:nvSpPr>
          <p:cNvPr id="3" name="Content Placeholder 2"/>
          <p:cNvSpPr>
            <a:spLocks noGrp="1"/>
          </p:cNvSpPr>
          <p:nvPr>
            <p:ph idx="1"/>
          </p:nvPr>
        </p:nvSpPr>
        <p:spPr>
          <a:xfrm>
            <a:off x="385010" y="2326106"/>
            <a:ext cx="6866021" cy="4347409"/>
          </a:xfrm>
        </p:spPr>
        <p:txBody>
          <a:bodyPr>
            <a:normAutofit/>
          </a:bodyPr>
          <a:lstStyle/>
          <a:p>
            <a:r>
              <a:rPr lang="fr-FR" dirty="0"/>
              <a:t>Améliorer les procédures de partage de l'information en matière de santé publique et renforcer les approches pour des activités de préparation et de réponse coordonnées au-delà d'une frontière administrative.</a:t>
            </a:r>
          </a:p>
          <a:p>
            <a:r>
              <a:rPr lang="fr-FR" dirty="0"/>
              <a:t>Développer les relations avec les homologues transfrontaliers</a:t>
            </a:r>
          </a:p>
          <a:p>
            <a:r>
              <a:rPr lang="fr-FR" dirty="0"/>
              <a:t>Élaborer des plans de préparation et des procédures opérationnelles standard (POS) collaboratifs qui reflètent les procédures de surveillance, de communication et de coordination transfrontalières.</a:t>
            </a:r>
          </a:p>
          <a:p>
            <a:r>
              <a:rPr lang="fr-FR" dirty="0"/>
              <a:t>Informé par les discussions et les orientations transfrontalières au niveau national</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1663" y="2655302"/>
            <a:ext cx="4434750" cy="2494547"/>
          </a:xfrm>
          <a:prstGeom prst="rect">
            <a:avLst/>
          </a:prstGeom>
        </p:spPr>
      </p:pic>
      <p:sp>
        <p:nvSpPr>
          <p:cNvPr id="6" name="TextBox 5"/>
          <p:cNvSpPr txBox="1"/>
          <p:nvPr/>
        </p:nvSpPr>
        <p:spPr>
          <a:xfrm>
            <a:off x="7686560" y="5149849"/>
            <a:ext cx="4044955" cy="307777"/>
          </a:xfrm>
          <a:prstGeom prst="rect">
            <a:avLst/>
          </a:prstGeom>
          <a:noFill/>
        </p:spPr>
        <p:txBody>
          <a:bodyPr wrap="square" rtlCol="0">
            <a:spAutoFit/>
          </a:bodyPr>
          <a:lstStyle/>
          <a:p>
            <a:pPr algn="ctr"/>
            <a:r>
              <a:rPr lang="en-US" sz="1400" dirty="0" err="1"/>
              <a:t>Crédit</a:t>
            </a:r>
            <a:r>
              <a:rPr lang="en-US" sz="1400" dirty="0"/>
              <a:t>: Pro-Health International</a:t>
            </a:r>
          </a:p>
        </p:txBody>
      </p:sp>
    </p:spTree>
    <p:extLst>
      <p:ext uri="{BB962C8B-B14F-4D97-AF65-F5344CB8AC3E}">
        <p14:creationId xmlns:p14="http://schemas.microsoft.com/office/powerpoint/2010/main" val="3536969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1D4BD6-34F4-47E4-B05F-4A9125EBB49F}"/>
              </a:ext>
            </a:extLst>
          </p:cNvPr>
          <p:cNvSpPr>
            <a:spLocks noGrp="1"/>
          </p:cNvSpPr>
          <p:nvPr>
            <p:ph type="title"/>
          </p:nvPr>
        </p:nvSpPr>
        <p:spPr>
          <a:xfrm>
            <a:off x="742951" y="585788"/>
            <a:ext cx="10915650" cy="1094844"/>
          </a:xfrm>
        </p:spPr>
        <p:txBody>
          <a:bodyPr/>
          <a:lstStyle/>
          <a:p>
            <a:pPr algn="ctr"/>
            <a:r>
              <a:rPr lang="fr-FR" b="1" dirty="0">
                <a:solidFill>
                  <a:schemeClr val="bg1"/>
                </a:solidFill>
                <a:latin typeface="Calibri" panose="020F0502020204030204" pitchFamily="34" charset="0"/>
                <a:ea typeface="Calibri" panose="020F0502020204030204" pitchFamily="34" charset="0"/>
                <a:cs typeface="Calibri" panose="020F0502020204030204" pitchFamily="34" charset="0"/>
              </a:rPr>
              <a:t>Activités au point de passage terrestre</a:t>
            </a:r>
            <a:endParaRPr lang="x-none" dirty="0"/>
          </a:p>
        </p:txBody>
      </p:sp>
      <p:sp>
        <p:nvSpPr>
          <p:cNvPr id="4" name="Espace réservé du numéro de diapositive 3">
            <a:extLst>
              <a:ext uri="{FF2B5EF4-FFF2-40B4-BE49-F238E27FC236}">
                <a16:creationId xmlns:a16="http://schemas.microsoft.com/office/drawing/2014/main" id="{773E7BCA-F4E3-49D4-AB5B-148470925D66}"/>
              </a:ext>
            </a:extLst>
          </p:cNvPr>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1026" name="Picture 2" descr="Don't panic, support DR Congo in fight against deadly Ebola virus, UN  health agency urges | | UN News">
            <a:extLst>
              <a:ext uri="{FF2B5EF4-FFF2-40B4-BE49-F238E27FC236}">
                <a16:creationId xmlns:a16="http://schemas.microsoft.com/office/drawing/2014/main" id="{012035AA-7180-4830-9AA1-576E0711095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268688" y="2560637"/>
            <a:ext cx="7593210" cy="3416300"/>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D27900F4-22C1-40DE-98CE-851E11D8E39F}"/>
              </a:ext>
            </a:extLst>
          </p:cNvPr>
          <p:cNvSpPr txBox="1"/>
          <p:nvPr/>
        </p:nvSpPr>
        <p:spPr>
          <a:xfrm>
            <a:off x="742951" y="2760166"/>
            <a:ext cx="2728912" cy="646331"/>
          </a:xfrm>
          <a:prstGeom prst="rect">
            <a:avLst/>
          </a:prstGeom>
          <a:noFill/>
        </p:spPr>
        <p:txBody>
          <a:bodyPr wrap="square">
            <a:spAutoFit/>
          </a:bodyPr>
          <a:lstStyle/>
          <a:p>
            <a:r>
              <a:rPr lang="fr-FR" dirty="0"/>
              <a:t>Contrôle sanitaire à la frontière</a:t>
            </a:r>
          </a:p>
        </p:txBody>
      </p:sp>
    </p:spTree>
    <p:extLst>
      <p:ext uri="{BB962C8B-B14F-4D97-AF65-F5344CB8AC3E}">
        <p14:creationId xmlns:p14="http://schemas.microsoft.com/office/powerpoint/2010/main" val="1732147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970A39-80BB-4299-A86B-721A48E6D2AA}"/>
              </a:ext>
            </a:extLst>
          </p:cNvPr>
          <p:cNvSpPr>
            <a:spLocks noGrp="1"/>
          </p:cNvSpPr>
          <p:nvPr>
            <p:ph type="title"/>
          </p:nvPr>
        </p:nvSpPr>
        <p:spPr>
          <a:xfrm>
            <a:off x="1154953" y="973668"/>
            <a:ext cx="9846422" cy="706964"/>
          </a:xfrm>
        </p:spPr>
        <p:txBody>
          <a:bodyPr/>
          <a:lstStyle/>
          <a:p>
            <a:r>
              <a:rPr lang="fr-FR" sz="3200" b="1" dirty="0"/>
              <a:t>Considération binationale et régionale pour le partage d'informations</a:t>
            </a:r>
            <a:endParaRPr lang="x-none" sz="3200" b="1" dirty="0"/>
          </a:p>
        </p:txBody>
      </p:sp>
      <p:sp>
        <p:nvSpPr>
          <p:cNvPr id="3" name="Espace réservé du contenu 2">
            <a:extLst>
              <a:ext uri="{FF2B5EF4-FFF2-40B4-BE49-F238E27FC236}">
                <a16:creationId xmlns:a16="http://schemas.microsoft.com/office/drawing/2014/main" id="{4D6621D0-22D7-41DD-A752-782C2822B139}"/>
              </a:ext>
            </a:extLst>
          </p:cNvPr>
          <p:cNvSpPr>
            <a:spLocks noGrp="1"/>
          </p:cNvSpPr>
          <p:nvPr>
            <p:ph idx="1"/>
          </p:nvPr>
        </p:nvSpPr>
        <p:spPr>
          <a:xfrm>
            <a:off x="242888" y="2314575"/>
            <a:ext cx="11129961" cy="4429125"/>
          </a:xfrm>
        </p:spPr>
        <p:txBody>
          <a:bodyPr>
            <a:normAutofit fontScale="62500" lnSpcReduction="20000"/>
          </a:bodyPr>
          <a:lstStyle/>
          <a:p>
            <a:r>
              <a:rPr lang="en-GB" dirty="0"/>
              <a:t>1</a:t>
            </a:r>
            <a:r>
              <a:rPr lang="fr-FR" dirty="0"/>
              <a:t>. Existe-t-il des points de contact transfrontaliers désignés au niveau national et au niveau des districts ?</a:t>
            </a:r>
          </a:p>
          <a:p>
            <a:r>
              <a:rPr lang="en-GB" dirty="0"/>
              <a:t> 2</a:t>
            </a:r>
            <a:r>
              <a:rPr lang="fr-FR" dirty="0"/>
              <a:t>. Quel est le système de notification permettant d'alerter les pays voisins ou un système de surveillance bi- ou multinational des maladies sur les nouveaux cas de maladies à déclaration obligatoire et prioritaires ? Veuillez décrire les plans de communication au niveau du district ainsi que les plans au niveau national. </a:t>
            </a:r>
          </a:p>
          <a:p>
            <a:r>
              <a:rPr lang="en-GB" dirty="0"/>
              <a:t>3. </a:t>
            </a:r>
            <a:r>
              <a:rPr lang="fr-FR" dirty="0"/>
              <a:t>Les définitions de cas standard pour les maladies à déclaration obligatoire et les maladies prioritaires ont-elles été partagées avec les pays voisins ? Si oui, demandez si vous pouvez en avoir une copie ou s'il est possible de prendre une photo du document. </a:t>
            </a:r>
          </a:p>
          <a:p>
            <a:pPr lvl="1"/>
            <a:r>
              <a:rPr lang="en-GB" dirty="0"/>
              <a:t>3.1. </a:t>
            </a:r>
            <a:r>
              <a:rPr lang="fr-FR" dirty="0"/>
              <a:t>Les pays voisins ont-ils partagé avec (insérer le nom du pays) leurs définitions de cas standard pour leurs maladies à déclaration obligatoire et prioritaires ? </a:t>
            </a:r>
            <a:endParaRPr lang="en-GB" dirty="0"/>
          </a:p>
          <a:p>
            <a:r>
              <a:rPr lang="en-GB" dirty="0"/>
              <a:t>4. </a:t>
            </a:r>
            <a:r>
              <a:rPr lang="fr-FR" dirty="0"/>
              <a:t>Est-ce que (insérer le nom du pays) a des accords en cours avec les pays voisins au niveau régional, national ou du district pour faciliter la communication transfrontalière pour les éléments suivants : Lorsque cela est possible, demandez plus d'informations sur les pays concernés, le niveau administratif, la date de signature, et demandez si vous pouvez avoir une copie ou si vous pouvez prendre une photo du document. </a:t>
            </a:r>
          </a:p>
          <a:p>
            <a:endParaRPr lang="fr-FR" dirty="0"/>
          </a:p>
          <a:p>
            <a:r>
              <a:rPr lang="en-GB" dirty="0"/>
              <a:t>4.1. </a:t>
            </a:r>
            <a:r>
              <a:rPr lang="en-GB" dirty="0" err="1"/>
              <a:t>Partage</a:t>
            </a:r>
            <a:r>
              <a:rPr lang="en-GB" dirty="0"/>
              <a:t> </a:t>
            </a:r>
            <a:r>
              <a:rPr lang="en-GB" dirty="0" err="1"/>
              <a:t>d'informations</a:t>
            </a:r>
            <a:r>
              <a:rPr lang="en-GB" dirty="0"/>
              <a:t> </a:t>
            </a:r>
          </a:p>
          <a:p>
            <a:pPr lvl="1"/>
            <a:r>
              <a:rPr lang="en-GB" dirty="0"/>
              <a:t>4.2. </a:t>
            </a:r>
            <a:r>
              <a:rPr lang="fr-FR" dirty="0"/>
              <a:t>Analyse des spécimens de laboratoire et partage de l'approvisionnement </a:t>
            </a:r>
            <a:endParaRPr lang="en-GB" dirty="0"/>
          </a:p>
          <a:p>
            <a:pPr lvl="1"/>
            <a:r>
              <a:rPr lang="en-GB" dirty="0"/>
              <a:t>4.3. </a:t>
            </a:r>
            <a:r>
              <a:rPr lang="fr-FR" dirty="0"/>
              <a:t>Gestion des cas, y compris l'accès au transport des cas à travers les frontières pour atteindre des établissements de santé plus proches ou mieux équipés. </a:t>
            </a:r>
            <a:endParaRPr lang="en-GB" dirty="0"/>
          </a:p>
          <a:p>
            <a:pPr lvl="1"/>
            <a:r>
              <a:rPr lang="en-GB" dirty="0"/>
              <a:t>4.4. </a:t>
            </a:r>
            <a:r>
              <a:rPr lang="en-GB" dirty="0" err="1"/>
              <a:t>Recherche</a:t>
            </a:r>
            <a:r>
              <a:rPr lang="en-GB" dirty="0"/>
              <a:t> des contacts </a:t>
            </a:r>
          </a:p>
          <a:p>
            <a:r>
              <a:rPr lang="en-GB" dirty="0"/>
              <a:t>5. </a:t>
            </a:r>
            <a:r>
              <a:rPr lang="fr-FR" dirty="0"/>
              <a:t>Veuillez décrire les agences et les acteurs techniques qui contribuent à faciliter la coordination transfrontalière et le partage d'informations, par exemple les réunions, les formations.</a:t>
            </a:r>
            <a:r>
              <a:rPr lang="en-GB" dirty="0"/>
              <a:t>. </a:t>
            </a:r>
          </a:p>
          <a:p>
            <a:r>
              <a:rPr lang="en-GB" dirty="0"/>
              <a:t>6. </a:t>
            </a:r>
            <a:r>
              <a:rPr lang="fr-FR" dirty="0"/>
              <a:t>Veuillez décrire les agences et les parties prenantes techniques qui contribuent à faciliter les efforts épidémiologiques conjoints.</a:t>
            </a:r>
            <a:r>
              <a:rPr lang="en-GB" dirty="0"/>
              <a:t>.</a:t>
            </a:r>
            <a:endParaRPr lang="x-none" dirty="0"/>
          </a:p>
        </p:txBody>
      </p:sp>
      <p:sp>
        <p:nvSpPr>
          <p:cNvPr id="4" name="Espace réservé du numéro de diapositive 3">
            <a:extLst>
              <a:ext uri="{FF2B5EF4-FFF2-40B4-BE49-F238E27FC236}">
                <a16:creationId xmlns:a16="http://schemas.microsoft.com/office/drawing/2014/main" id="{E33E9526-AC99-4C27-8884-242BD42FB645}"/>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709145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Établir et maintenir la collaboration : Définir les attentes</a:t>
            </a:r>
            <a:endParaRPr lang="en-US" dirty="0"/>
          </a:p>
        </p:txBody>
      </p:sp>
      <p:sp>
        <p:nvSpPr>
          <p:cNvPr id="3" name="Content Placeholder 2"/>
          <p:cNvSpPr>
            <a:spLocks noGrp="1"/>
          </p:cNvSpPr>
          <p:nvPr>
            <p:ph idx="1"/>
          </p:nvPr>
        </p:nvSpPr>
        <p:spPr>
          <a:xfrm>
            <a:off x="866196" y="2454333"/>
            <a:ext cx="10940793" cy="1556193"/>
          </a:xfrm>
        </p:spPr>
        <p:txBody>
          <a:bodyPr>
            <a:normAutofit lnSpcReduction="10000"/>
          </a:bodyPr>
          <a:lstStyle/>
          <a:p>
            <a:r>
              <a:rPr lang="en-US" dirty="0"/>
              <a:t>Qui </a:t>
            </a:r>
            <a:r>
              <a:rPr lang="en-US" dirty="0" err="1"/>
              <a:t>devriez-vous</a:t>
            </a:r>
            <a:r>
              <a:rPr lang="en-US" dirty="0"/>
              <a:t> </a:t>
            </a:r>
            <a:r>
              <a:rPr lang="en-US" dirty="0" err="1"/>
              <a:t>contacter</a:t>
            </a:r>
            <a:r>
              <a:rPr lang="en-US" dirty="0"/>
              <a:t> ?</a:t>
            </a:r>
          </a:p>
          <a:p>
            <a:r>
              <a:rPr lang="en-US" dirty="0" err="1"/>
              <a:t>Quand</a:t>
            </a:r>
            <a:r>
              <a:rPr lang="en-US" dirty="0"/>
              <a:t> </a:t>
            </a:r>
            <a:r>
              <a:rPr lang="en-US" dirty="0" err="1"/>
              <a:t>devriez-vous</a:t>
            </a:r>
            <a:r>
              <a:rPr lang="en-US" dirty="0"/>
              <a:t> les </a:t>
            </a:r>
            <a:r>
              <a:rPr lang="en-US" dirty="0" err="1"/>
              <a:t>contacter</a:t>
            </a:r>
            <a:r>
              <a:rPr lang="en-US" dirty="0"/>
              <a:t> ?</a:t>
            </a:r>
          </a:p>
          <a:p>
            <a:r>
              <a:rPr lang="fr-FR" dirty="0"/>
              <a:t>Quelles sont les informations que vous souhaiteriez partager ?</a:t>
            </a:r>
          </a:p>
          <a:p>
            <a:r>
              <a:rPr lang="fr-FR" dirty="0"/>
              <a:t>Comment maintenir la collaboration pendant une urgence sanitaire transfrontalière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6789" y="4241699"/>
            <a:ext cx="7979577" cy="1974469"/>
          </a:xfrm>
          <a:prstGeom prst="rect">
            <a:avLst/>
          </a:prstGeom>
        </p:spPr>
      </p:pic>
      <p:sp>
        <p:nvSpPr>
          <p:cNvPr id="6" name="TextBox 5"/>
          <p:cNvSpPr txBox="1"/>
          <p:nvPr/>
        </p:nvSpPr>
        <p:spPr>
          <a:xfrm>
            <a:off x="1936789" y="6216168"/>
            <a:ext cx="7979577" cy="307777"/>
          </a:xfrm>
          <a:prstGeom prst="rect">
            <a:avLst/>
          </a:prstGeom>
          <a:noFill/>
        </p:spPr>
        <p:txBody>
          <a:bodyPr wrap="square" rtlCol="0">
            <a:spAutoFit/>
          </a:bodyPr>
          <a:lstStyle/>
          <a:p>
            <a:pPr algn="ctr"/>
            <a:r>
              <a:rPr lang="fr-FR" sz="1400" dirty="0"/>
              <a:t>Crédit : Guide de discussion sur les capacités en matière de santé aux frontières du CDC</a:t>
            </a:r>
            <a:endParaRPr lang="en-US" sz="1400" dirty="0"/>
          </a:p>
        </p:txBody>
      </p:sp>
    </p:spTree>
    <p:extLst>
      <p:ext uri="{BB962C8B-B14F-4D97-AF65-F5344CB8AC3E}">
        <p14:creationId xmlns:p14="http://schemas.microsoft.com/office/powerpoint/2010/main" val="932161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Outils prioritaires pour la collaboration transfrontalière</a:t>
            </a:r>
            <a:endParaRPr lang="en-US" dirty="0"/>
          </a:p>
        </p:txBody>
      </p:sp>
      <p:sp>
        <p:nvSpPr>
          <p:cNvPr id="3" name="Content Placeholder 2"/>
          <p:cNvSpPr>
            <a:spLocks noGrp="1"/>
          </p:cNvSpPr>
          <p:nvPr>
            <p:ph idx="1"/>
          </p:nvPr>
        </p:nvSpPr>
        <p:spPr>
          <a:xfrm>
            <a:off x="6000459" y="2620468"/>
            <a:ext cx="5495080" cy="3416300"/>
          </a:xfrm>
        </p:spPr>
        <p:txBody>
          <a:bodyPr>
            <a:normAutofit/>
          </a:bodyPr>
          <a:lstStyle/>
          <a:p>
            <a:r>
              <a:rPr lang="fr-FR" dirty="0"/>
              <a:t>Informations de contact actualisées</a:t>
            </a:r>
          </a:p>
          <a:p>
            <a:r>
              <a:rPr lang="fr-FR" dirty="0"/>
              <a:t>Tableau des maladies prioritaires pour le signalement transfrontalier en temps réel</a:t>
            </a:r>
          </a:p>
          <a:p>
            <a:r>
              <a:rPr lang="fr-FR" dirty="0"/>
              <a:t>Tableau des exigences minimales pour le signalement transfrontalier d'une maladie transmissible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1184" y="2470485"/>
            <a:ext cx="4558552" cy="3304673"/>
          </a:xfrm>
          <a:prstGeom prst="rect">
            <a:avLst/>
          </a:prstGeom>
        </p:spPr>
      </p:pic>
      <p:sp>
        <p:nvSpPr>
          <p:cNvPr id="6" name="TextBox 5"/>
          <p:cNvSpPr txBox="1"/>
          <p:nvPr/>
        </p:nvSpPr>
        <p:spPr>
          <a:xfrm>
            <a:off x="1441907" y="5775158"/>
            <a:ext cx="3357106" cy="738664"/>
          </a:xfrm>
          <a:prstGeom prst="rect">
            <a:avLst/>
          </a:prstGeom>
          <a:noFill/>
        </p:spPr>
        <p:txBody>
          <a:bodyPr wrap="square" rtlCol="0">
            <a:spAutoFit/>
          </a:bodyPr>
          <a:lstStyle/>
          <a:p>
            <a:pPr algn="ctr"/>
            <a:r>
              <a:rPr lang="en-US" sz="1400" dirty="0"/>
              <a:t>Credit: CDC </a:t>
            </a:r>
            <a:r>
              <a:rPr lang="fr-FR" sz="1400" dirty="0"/>
              <a:t>Guide de discussion sur les capacités en matière de santé aux frontières</a:t>
            </a:r>
            <a:endParaRPr lang="en-US" sz="1400" dirty="0"/>
          </a:p>
        </p:txBody>
      </p:sp>
    </p:spTree>
    <p:extLst>
      <p:ext uri="{BB962C8B-B14F-4D97-AF65-F5344CB8AC3E}">
        <p14:creationId xmlns:p14="http://schemas.microsoft.com/office/powerpoint/2010/main" val="1413355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Outils prioritaires pour la collaboration transfrontalière (suite)</a:t>
            </a:r>
            <a:endParaRPr lang="en-US" dirty="0"/>
          </a:p>
        </p:txBody>
      </p:sp>
      <p:sp>
        <p:nvSpPr>
          <p:cNvPr id="3" name="Content Placeholder 2"/>
          <p:cNvSpPr>
            <a:spLocks noGrp="1"/>
          </p:cNvSpPr>
          <p:nvPr>
            <p:ph idx="1"/>
          </p:nvPr>
        </p:nvSpPr>
        <p:spPr>
          <a:xfrm>
            <a:off x="1154955" y="2603500"/>
            <a:ext cx="9770220" cy="3416300"/>
          </a:xfrm>
        </p:spPr>
        <p:txBody>
          <a:bodyPr>
            <a:normAutofit/>
          </a:bodyPr>
          <a:lstStyle/>
          <a:p>
            <a:r>
              <a:rPr lang="fr-FR" dirty="0"/>
              <a:t>Arbre de décision pour déterminer quand initier une communication transfrontalière</a:t>
            </a:r>
          </a:p>
          <a:p>
            <a:r>
              <a:rPr lang="fr-FR" dirty="0"/>
              <a:t>Arbre de décision pour déterminer comment répondre à une communication transfrontalière</a:t>
            </a:r>
          </a:p>
          <a:p>
            <a:r>
              <a:rPr lang="fr-FR" dirty="0"/>
              <a:t>Procédure opérationnelle standard / Mesure barrière pour la notification à un homologue transfrontalier en cas d'événement de santé publique transfrontalier suspecté ou probable</a:t>
            </a:r>
          </a:p>
          <a:p>
            <a:r>
              <a:rPr lang="fr-FR" dirty="0"/>
              <a:t>Procédure opérationnelle standard / Mesure barrière pour la réponse à la réception de la notification d'un homologue transfrontalier en cas d'événement de santé publique transfrontalier suspecté ou probable.</a:t>
            </a:r>
          </a:p>
          <a:p>
            <a:endParaRPr lang="fr-FR" dirty="0"/>
          </a:p>
          <a:p>
            <a:endParaRPr lang="fr-FR" dirty="0"/>
          </a:p>
          <a:p>
            <a:pPr marL="0" indent="0">
              <a:buNone/>
            </a:pP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21881078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1658</TotalTime>
  <Words>2140</Words>
  <Application>Microsoft Office PowerPoint</Application>
  <PresentationFormat>Widescreen</PresentationFormat>
  <Paragraphs>179</Paragraphs>
  <Slides>20</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Century Gothic</vt:lpstr>
      <vt:lpstr>Wingdings</vt:lpstr>
      <vt:lpstr>Wingdings 3</vt:lpstr>
      <vt:lpstr>Ion Boardroom</vt:lpstr>
      <vt:lpstr>Considérations relatives aux passages terrestres</vt:lpstr>
      <vt:lpstr>Objectifs d'apprentissage</vt:lpstr>
      <vt:lpstr>Comment évaluer les capacités de passage terrestre: Guide de discussion sur les capacités sanitaires aux frontières </vt:lpstr>
      <vt:lpstr>Objectif de la collaboration transfrontalière au niveau local </vt:lpstr>
      <vt:lpstr>Activités au point de passage terrestre</vt:lpstr>
      <vt:lpstr>Considération binationale et régionale pour le partage d'informations</vt:lpstr>
      <vt:lpstr>Établir et maintenir la collaboration : Définir les attentes</vt:lpstr>
      <vt:lpstr>Outils prioritaires pour la collaboration transfrontalière</vt:lpstr>
      <vt:lpstr>Outils prioritaires pour la collaboration transfrontalière (suite)</vt:lpstr>
      <vt:lpstr>Maladies/événements prioritaires pour la déclaration transfrontalière en temps réel</vt:lpstr>
      <vt:lpstr>Exigences minimales pour la déclaration transfrontalière d'une maladie transmissible</vt:lpstr>
      <vt:lpstr>Arbre de décision pour déterminer quand lancer la communication transfrontalière d'un événement de santé publique</vt:lpstr>
      <vt:lpstr>Arbre de décision pour déterminer comment répondre à une communication transfrontalière d'un événement de santé publique</vt:lpstr>
      <vt:lpstr>Structure de communication pour le signalement d'un événement transfrontalier</vt:lpstr>
      <vt:lpstr>Développer les rencontres transfrontalières</vt:lpstr>
      <vt:lpstr>Objectifs des réunions transfrontalières</vt:lpstr>
      <vt:lpstr>Réunion transfrontalière : exemple d'ordre du jour</vt:lpstr>
      <vt:lpstr>Réunion transfrontalière : exemple d'ordre du jour (suite)</vt:lpstr>
      <vt:lpstr>Poursuite de la collaboration transfrontalière</vt:lpstr>
      <vt:lpstr>Activité : Partagez vos expériences !</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116</cp:revision>
  <dcterms:created xsi:type="dcterms:W3CDTF">2018-05-15T08:59:29Z</dcterms:created>
  <dcterms:modified xsi:type="dcterms:W3CDTF">2021-09-22T15:56:16Z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2021-04-26T21:09:44Z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8008ad8b-3c80-4a5f-bbe1-83191977c502</vt:lpwstr>
  </property>
  <property fmtid="{D5CDD505-2E9C-101B-9397-08002B2CF9AE}" pid="8" name="MSIP_Label_7b94a7b8-f06c-4dfe-bdcc-9b548fd58c31_ContentBits">
    <vt:lpwstr>0</vt:lpwstr>
  </property>
</Properties>
</file>